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2"/>
  </p:notesMasterIdLst>
  <p:sldIdLst>
    <p:sldId id="257" r:id="rId2"/>
    <p:sldId id="289" r:id="rId3"/>
    <p:sldId id="272" r:id="rId4"/>
    <p:sldId id="285" r:id="rId5"/>
    <p:sldId id="286" r:id="rId6"/>
    <p:sldId id="258" r:id="rId7"/>
    <p:sldId id="259" r:id="rId8"/>
    <p:sldId id="266" r:id="rId9"/>
    <p:sldId id="287" r:id="rId10"/>
    <p:sldId id="277" r:id="rId11"/>
    <p:sldId id="281" r:id="rId12"/>
    <p:sldId id="282" r:id="rId13"/>
    <p:sldId id="283" r:id="rId14"/>
    <p:sldId id="284" r:id="rId15"/>
    <p:sldId id="290" r:id="rId16"/>
    <p:sldId id="293" r:id="rId17"/>
    <p:sldId id="295" r:id="rId18"/>
    <p:sldId id="291" r:id="rId19"/>
    <p:sldId id="297" r:id="rId20"/>
    <p:sldId id="274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78C14D"/>
    <a:srgbClr val="D8EAFA"/>
    <a:srgbClr val="E8F3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 showGuides="1">
      <p:cViewPr varScale="1">
        <p:scale>
          <a:sx n="81" d="100"/>
          <a:sy n="81" d="100"/>
        </p:scale>
        <p:origin x="-472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578520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246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/>
          <p:nvPr/>
        </p:nvSpPr>
        <p:spPr>
          <a:xfrm>
            <a:off x="315998" y="6296391"/>
            <a:ext cx="11876001" cy="56242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 txBox="1"/>
          <p:nvPr/>
        </p:nvSpPr>
        <p:spPr>
          <a:xfrm>
            <a:off x="-13706" y="6381462"/>
            <a:ext cx="12189985" cy="671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700"/>
              <a:buFont typeface="Calibri"/>
              <a:buNone/>
            </a:pPr>
            <a:r>
              <a:rPr lang="en-GB" sz="1700" b="0" i="1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‘The national voice for Community Hospitals’</a:t>
            </a: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460" y="-63264"/>
            <a:ext cx="1792794" cy="12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7557" y="5921100"/>
            <a:ext cx="1706485" cy="8867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16;p2"/>
          <p:cNvCxnSpPr/>
          <p:nvPr/>
        </p:nvCxnSpPr>
        <p:spPr>
          <a:xfrm>
            <a:off x="932182" y="1071321"/>
            <a:ext cx="8501185" cy="0"/>
          </a:xfrm>
          <a:prstGeom prst="straightConnector1">
            <a:avLst/>
          </a:prstGeom>
          <a:noFill/>
          <a:ln w="9525" cap="flat" cmpd="sng">
            <a:solidFill>
              <a:srgbClr val="AEABAB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Google Shape;17;p2"/>
          <p:cNvSpPr/>
          <p:nvPr/>
        </p:nvSpPr>
        <p:spPr>
          <a:xfrm>
            <a:off x="2015" y="0"/>
            <a:ext cx="366712" cy="6859293"/>
          </a:xfrm>
          <a:prstGeom prst="rect">
            <a:avLst/>
          </a:prstGeom>
          <a:solidFill>
            <a:srgbClr val="78C14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18;p2" descr="A picture containing graphical user interface&#10;&#10;Description automatically generated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2987" y="110172"/>
            <a:ext cx="3924109" cy="988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448E5-1214-4064-A056-3D8EAB54F57B}" type="datetimeFigureOut">
              <a:rPr lang="en-GB" smtClean="0"/>
              <a:t>24/04/23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6A10-869E-4C81-A12B-E6717F54E9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192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315998" y="6296391"/>
            <a:ext cx="11876001" cy="56242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574" y="-46300"/>
            <a:ext cx="1818570" cy="122455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/>
          <p:nvPr/>
        </p:nvSpPr>
        <p:spPr>
          <a:xfrm>
            <a:off x="-13706" y="6381462"/>
            <a:ext cx="12189985" cy="671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700"/>
              <a:buFont typeface="Calibri"/>
              <a:buNone/>
            </a:pPr>
            <a:r>
              <a:rPr lang="en-GB" sz="1700" b="0" i="1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‘The national voice for Community Hospitals’</a:t>
            </a: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 descr="A picture containing graphical user interface&#10;&#10;Description automatically generated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2315" y="244546"/>
            <a:ext cx="3385283" cy="852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7557" y="5921100"/>
            <a:ext cx="1706485" cy="8867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3"/>
          <p:cNvCxnSpPr/>
          <p:nvPr/>
        </p:nvCxnSpPr>
        <p:spPr>
          <a:xfrm>
            <a:off x="930167" y="1071321"/>
            <a:ext cx="10771838" cy="0"/>
          </a:xfrm>
          <a:prstGeom prst="straightConnector1">
            <a:avLst/>
          </a:prstGeom>
          <a:noFill/>
          <a:ln w="9525" cap="flat" cmpd="sng">
            <a:solidFill>
              <a:srgbClr val="AEABAB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" name="Google Shape;26;p3"/>
          <p:cNvSpPr/>
          <p:nvPr/>
        </p:nvSpPr>
        <p:spPr>
          <a:xfrm>
            <a:off x="0" y="0"/>
            <a:ext cx="366712" cy="6859293"/>
          </a:xfrm>
          <a:prstGeom prst="rect">
            <a:avLst/>
          </a:prstGeom>
          <a:solidFill>
            <a:srgbClr val="78C14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277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277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277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9919425" y="182906"/>
            <a:ext cx="1788394" cy="1747152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8966200" y="287032"/>
            <a:ext cx="1416050" cy="940059"/>
          </a:xfrm>
          <a:prstGeom prst="ellipse">
            <a:avLst/>
          </a:prstGeom>
          <a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9529655" y="1066589"/>
            <a:ext cx="736600" cy="698951"/>
          </a:xfrm>
          <a:prstGeom prst="ellipse">
            <a:avLst/>
          </a:prstGeom>
          <a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4"/>
          <p:cNvSpPr txBox="1"/>
          <p:nvPr/>
        </p:nvSpPr>
        <p:spPr>
          <a:xfrm>
            <a:off x="2088356" y="6251122"/>
            <a:ext cx="7040563" cy="671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400"/>
              <a:buFont typeface="Calibri"/>
              <a:buNone/>
            </a:pPr>
            <a:r>
              <a:rPr lang="en-GB" sz="2400" b="0" i="1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‘The national voice for Community Hospitals’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11087883" y="1491165"/>
            <a:ext cx="582612" cy="550862"/>
          </a:xfrm>
          <a:prstGeom prst="ellipse">
            <a:avLst/>
          </a:prstGeom>
          <a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2999"/>
            </a:stretch>
          </a:blipFill>
          <a:ln w="25400" cap="flat" cmpd="sng">
            <a:solidFill>
              <a:srgbClr val="78C1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Google Shape;38;p4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257" y="5001607"/>
            <a:ext cx="11930743" cy="1856394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4"/>
          <p:cNvSpPr/>
          <p:nvPr/>
        </p:nvSpPr>
        <p:spPr>
          <a:xfrm>
            <a:off x="2015" y="0"/>
            <a:ext cx="366712" cy="6859293"/>
          </a:xfrm>
          <a:prstGeom prst="rect">
            <a:avLst/>
          </a:prstGeom>
          <a:solidFill>
            <a:srgbClr val="78C14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4"/>
          <p:cNvSpPr txBox="1"/>
          <p:nvPr/>
        </p:nvSpPr>
        <p:spPr>
          <a:xfrm>
            <a:off x="2575718" y="6174354"/>
            <a:ext cx="7040563" cy="671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400"/>
              <a:buFont typeface="Calibri"/>
              <a:buNone/>
            </a:pPr>
            <a:r>
              <a:rPr lang="en-GB" sz="2400" b="0" i="1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‘The national voice for Community Hospitals’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hyperlink" Target="mailto:david.seamark@nhs.net" TargetMode="External"/><Relationship Id="rId6" Type="http://schemas.openxmlformats.org/officeDocument/2006/relationships/hyperlink" Target="mailto:infocommunityhospitals@gmail.com" TargetMode="External"/><Relationship Id="rId7" Type="http://schemas.openxmlformats.org/officeDocument/2006/relationships/hyperlink" Target="http://www.communityhospitals.org.uk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tiff"/><Relationship Id="rId3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munityhospitals.org.uk/" TargetMode="External"/><Relationship Id="rId4" Type="http://schemas.openxmlformats.org/officeDocument/2006/relationships/hyperlink" Target="http://www.communityhospitals.org.uk/membership-application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infocommunityhospitals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7.jpe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hyperlink" Target="http://www.communityhospitals.org.uk/quality-improvement/reports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8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4" descr="A picture containing text, person, standing, posing&#10;&#10;Description automatically generated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7232" y="-277368"/>
            <a:ext cx="1987296" cy="198729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4"/>
          <p:cNvSpPr/>
          <p:nvPr/>
        </p:nvSpPr>
        <p:spPr>
          <a:xfrm>
            <a:off x="9896427" y="995153"/>
            <a:ext cx="582612" cy="550862"/>
          </a:xfrm>
          <a:prstGeom prst="ellipse">
            <a:avLst/>
          </a:prstGeom>
          <a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2999"/>
            </a:stretch>
          </a:blipFill>
          <a:ln w="25400" cap="flat" cmpd="sng">
            <a:solidFill>
              <a:srgbClr val="78C1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2CCD6A2-1E4C-6D48-BE96-15F7699B2003}"/>
              </a:ext>
            </a:extLst>
          </p:cNvPr>
          <p:cNvSpPr txBox="1"/>
          <p:nvPr/>
        </p:nvSpPr>
        <p:spPr>
          <a:xfrm>
            <a:off x="986118" y="1268235"/>
            <a:ext cx="96370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en-GB" sz="3600" b="1" dirty="0" smtClean="0">
                <a:solidFill>
                  <a:schemeClr val="accent1">
                    <a:lumMod val="75000"/>
                  </a:schemeClr>
                </a:solidFill>
              </a:rPr>
              <a:t>COVID-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19 pandemic as a driver towards integrated health </a:t>
            </a:r>
            <a:r>
              <a:rPr lang="en-GB" sz="3600" b="1" dirty="0" smtClean="0">
                <a:solidFill>
                  <a:schemeClr val="accent1">
                    <a:lumMod val="75000"/>
                  </a:schemeClr>
                </a:solidFill>
              </a:rPr>
              <a:t>care - learning 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from the experiences of UK </a:t>
            </a:r>
            <a:r>
              <a:rPr lang="en-GB" sz="3600" b="1" dirty="0" smtClean="0">
                <a:solidFill>
                  <a:schemeClr val="accent1">
                    <a:lumMod val="75000"/>
                  </a:schemeClr>
                </a:solidFill>
              </a:rPr>
              <a:t>Community 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H</a:t>
            </a:r>
            <a:r>
              <a:rPr lang="en-GB" sz="3600" b="1" dirty="0" smtClean="0">
                <a:solidFill>
                  <a:schemeClr val="accent1">
                    <a:lumMod val="75000"/>
                  </a:schemeClr>
                </a:solidFill>
              </a:rPr>
              <a:t>ospitals</a:t>
            </a:r>
            <a:endParaRPr lang="en-GB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6486" y="4259023"/>
            <a:ext cx="995295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2E75B6"/>
                </a:solidFill>
              </a:rPr>
              <a:t>Dr David Seamark</a:t>
            </a:r>
          </a:p>
          <a:p>
            <a:pPr algn="ctr"/>
            <a:r>
              <a:rPr lang="en-GB" sz="3200" b="1" dirty="0">
                <a:solidFill>
                  <a:srgbClr val="2E75B6"/>
                </a:solidFill>
              </a:rPr>
              <a:t>Vice President Community Hospitals Association</a:t>
            </a:r>
          </a:p>
          <a:p>
            <a:pPr algn="ctr"/>
            <a:r>
              <a:rPr lang="en-GB" sz="1800" b="1" u="sng" dirty="0">
                <a:solidFill>
                  <a:srgbClr val="2E75B6"/>
                </a:solidFill>
                <a:hlinkClick r:id="rId5"/>
              </a:rPr>
              <a:t>david.seamark@</a:t>
            </a:r>
            <a:r>
              <a:rPr lang="en-GB" sz="1800" b="1" u="sng" dirty="0" smtClean="0">
                <a:solidFill>
                  <a:srgbClr val="2E75B6"/>
                </a:solidFill>
                <a:hlinkClick r:id="rId5"/>
              </a:rPr>
              <a:t>nhs.net</a:t>
            </a:r>
            <a:endParaRPr lang="en-GB" sz="1800" b="1" u="sng" dirty="0" smtClean="0">
              <a:solidFill>
                <a:srgbClr val="2E75B6"/>
              </a:solidFill>
            </a:endParaRPr>
          </a:p>
          <a:p>
            <a:pPr algn="ctr"/>
            <a:r>
              <a:rPr lang="en-GB" sz="1800" b="1" dirty="0">
                <a:solidFill>
                  <a:srgbClr val="376092"/>
                </a:solidFill>
                <a:cs typeface="Georgia"/>
              </a:rPr>
              <a:t>Email </a:t>
            </a:r>
            <a:r>
              <a:rPr lang="mr-IN" sz="1800" b="1" dirty="0">
                <a:solidFill>
                  <a:srgbClr val="376092"/>
                </a:solidFill>
                <a:cs typeface="Georgia"/>
              </a:rPr>
              <a:t>–</a:t>
            </a:r>
            <a:r>
              <a:rPr lang="en-GB" sz="1800" b="1" dirty="0">
                <a:solidFill>
                  <a:srgbClr val="376092"/>
                </a:solidFill>
                <a:cs typeface="Georgia"/>
              </a:rPr>
              <a:t> </a:t>
            </a:r>
            <a:r>
              <a:rPr lang="en-GB" sz="1800" b="1" dirty="0">
                <a:solidFill>
                  <a:srgbClr val="376092"/>
                </a:solidFill>
                <a:cs typeface="Georgia"/>
                <a:hlinkClick r:id="rId6"/>
              </a:rPr>
              <a:t>infocommunityhospitals@gmail.com</a:t>
            </a:r>
            <a:r>
              <a:rPr lang="en-GB" sz="1800" b="1" dirty="0">
                <a:solidFill>
                  <a:srgbClr val="376092"/>
                </a:solidFill>
                <a:cs typeface="Georgia"/>
              </a:rPr>
              <a:t>  </a:t>
            </a:r>
            <a:endParaRPr lang="en-GB" sz="1800" b="1" dirty="0" smtClean="0">
              <a:solidFill>
                <a:srgbClr val="376092"/>
              </a:solidFill>
              <a:cs typeface="Georgia"/>
            </a:endParaRPr>
          </a:p>
          <a:p>
            <a:pPr algn="ctr"/>
            <a:r>
              <a:rPr lang="en-GB" sz="1800" b="1" dirty="0" smtClean="0">
                <a:solidFill>
                  <a:srgbClr val="376092"/>
                </a:solidFill>
                <a:cs typeface="Georgia"/>
              </a:rPr>
              <a:t>CHA Website </a:t>
            </a:r>
            <a:r>
              <a:rPr lang="en-GB" sz="1800" b="1" dirty="0">
                <a:solidFill>
                  <a:srgbClr val="376092"/>
                </a:solidFill>
                <a:cs typeface="Georgia"/>
              </a:rPr>
              <a:t>– </a:t>
            </a:r>
            <a:r>
              <a:rPr lang="en-GB" sz="1800" b="1" dirty="0">
                <a:solidFill>
                  <a:srgbClr val="376092"/>
                </a:solidFill>
                <a:cs typeface="Georgia"/>
                <a:hlinkClick r:id="rId7"/>
              </a:rPr>
              <a:t>www.communityhospitals.org.uk</a:t>
            </a:r>
            <a:r>
              <a:rPr lang="en-GB" sz="1800" b="1" dirty="0">
                <a:solidFill>
                  <a:srgbClr val="376092"/>
                </a:solidFill>
                <a:cs typeface="Georgia"/>
              </a:rPr>
              <a:t> </a:t>
            </a:r>
          </a:p>
          <a:p>
            <a:endParaRPr lang="en-GB" sz="1800" b="1" dirty="0">
              <a:solidFill>
                <a:srgbClr val="2E75B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5067" y="3649839"/>
            <a:ext cx="844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E75B6"/>
                </a:solidFill>
              </a:rPr>
              <a:t>Presentation to ICIC23 Antwerp May 2022</a:t>
            </a:r>
            <a:endParaRPr lang="en-US" sz="2800" b="1" dirty="0">
              <a:solidFill>
                <a:srgbClr val="2E75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434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20262" y="2734767"/>
            <a:ext cx="8972334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2F5597"/>
                </a:solidFill>
              </a:rPr>
              <a:t>Multi-Disciplinary Team </a:t>
            </a:r>
            <a:r>
              <a:rPr lang="en-GB" sz="2800" b="1" dirty="0" smtClean="0">
                <a:solidFill>
                  <a:srgbClr val="2F5597"/>
                </a:solidFill>
              </a:rPr>
              <a:t>Working</a:t>
            </a:r>
          </a:p>
          <a:p>
            <a:endParaRPr lang="en-GB" sz="2800" b="1" dirty="0">
              <a:solidFill>
                <a:srgbClr val="2F5597"/>
              </a:solidFill>
            </a:endParaRPr>
          </a:p>
          <a:p>
            <a:r>
              <a:rPr lang="en-GB" sz="2800" b="1" dirty="0" smtClean="0">
                <a:solidFill>
                  <a:srgbClr val="2F5597"/>
                </a:solidFill>
              </a:rPr>
              <a:t>Community </a:t>
            </a:r>
            <a:r>
              <a:rPr lang="en-GB" sz="2800" b="1" dirty="0">
                <a:solidFill>
                  <a:srgbClr val="2F5597"/>
                </a:solidFill>
              </a:rPr>
              <a:t>Hospital and Primary </a:t>
            </a:r>
            <a:r>
              <a:rPr lang="en-GB" sz="2800" b="1" dirty="0" smtClean="0">
                <a:solidFill>
                  <a:srgbClr val="2F5597"/>
                </a:solidFill>
              </a:rPr>
              <a:t>Care</a:t>
            </a:r>
          </a:p>
          <a:p>
            <a:endParaRPr lang="en-GB" sz="2800" b="1" dirty="0">
              <a:solidFill>
                <a:srgbClr val="2F5597"/>
              </a:solidFill>
            </a:endParaRPr>
          </a:p>
          <a:p>
            <a:r>
              <a:rPr lang="en-GB" sz="2800" b="1" dirty="0" smtClean="0">
                <a:solidFill>
                  <a:srgbClr val="2F5597"/>
                </a:solidFill>
              </a:rPr>
              <a:t>Community </a:t>
            </a:r>
            <a:r>
              <a:rPr lang="en-GB" sz="2800" b="1" dirty="0">
                <a:solidFill>
                  <a:srgbClr val="2F5597"/>
                </a:solidFill>
              </a:rPr>
              <a:t>Hospital and Acute </a:t>
            </a:r>
            <a:r>
              <a:rPr lang="en-GB" sz="2800" b="1" dirty="0" smtClean="0">
                <a:solidFill>
                  <a:srgbClr val="2F5597"/>
                </a:solidFill>
              </a:rPr>
              <a:t>Care</a:t>
            </a:r>
          </a:p>
          <a:p>
            <a:endParaRPr lang="en-GB" sz="2800" b="1" dirty="0">
              <a:solidFill>
                <a:srgbClr val="2F5597"/>
              </a:solidFill>
            </a:endParaRPr>
          </a:p>
          <a:p>
            <a:r>
              <a:rPr lang="en-GB" sz="2800" b="1" dirty="0" smtClean="0">
                <a:solidFill>
                  <a:srgbClr val="2F5597"/>
                </a:solidFill>
              </a:rPr>
              <a:t>Community </a:t>
            </a:r>
            <a:r>
              <a:rPr lang="en-GB" sz="2800" b="1" dirty="0">
                <a:solidFill>
                  <a:srgbClr val="2F5597"/>
                </a:solidFill>
              </a:rPr>
              <a:t>Hospital and Local Community </a:t>
            </a:r>
            <a:endParaRPr lang="en-US" sz="2800" b="1" dirty="0">
              <a:solidFill>
                <a:srgbClr val="2F559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5242" y="1432519"/>
            <a:ext cx="80863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F5597"/>
                </a:solidFill>
              </a:rPr>
              <a:t>4 Types of Integrated Care Featured </a:t>
            </a:r>
            <a:endParaRPr lang="en-US" sz="3200" b="1" dirty="0">
              <a:solidFill>
                <a:srgbClr val="2F55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53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4504" y="1396109"/>
            <a:ext cx="654618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2F5597"/>
                </a:solidFill>
              </a:rPr>
              <a:t>Case Studies</a:t>
            </a:r>
          </a:p>
          <a:p>
            <a:pPr algn="ctr"/>
            <a:r>
              <a:rPr lang="en-GB" sz="3200" b="1" dirty="0" smtClean="0">
                <a:solidFill>
                  <a:srgbClr val="2F5597"/>
                </a:solidFill>
              </a:rPr>
              <a:t>Multi</a:t>
            </a:r>
            <a:r>
              <a:rPr lang="en-GB" sz="3200" b="1" dirty="0">
                <a:solidFill>
                  <a:srgbClr val="2F5597"/>
                </a:solidFill>
              </a:rPr>
              <a:t>-Disciplinary Team Working</a:t>
            </a:r>
            <a:endParaRPr lang="en-US" sz="3200" b="1" dirty="0">
              <a:solidFill>
                <a:srgbClr val="2F559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92758" y="2613979"/>
            <a:ext cx="987911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F5597"/>
                </a:solidFill>
              </a:rPr>
              <a:t>Enhancing the care offered during COVID-19, requiring enlarged teams with additional training to work together</a:t>
            </a:r>
          </a:p>
          <a:p>
            <a:endParaRPr lang="en-US" sz="2000" b="1" dirty="0">
              <a:solidFill>
                <a:srgbClr val="2F5597"/>
              </a:solidFill>
            </a:endParaRPr>
          </a:p>
          <a:p>
            <a:endParaRPr lang="en-US" sz="2000" b="1" dirty="0" smtClean="0">
              <a:solidFill>
                <a:srgbClr val="2F5597"/>
              </a:solidFill>
            </a:endParaRPr>
          </a:p>
          <a:p>
            <a:r>
              <a:rPr lang="en-US" sz="2000" b="1" dirty="0" smtClean="0">
                <a:solidFill>
                  <a:srgbClr val="2F5597"/>
                </a:solidFill>
              </a:rPr>
              <a:t>Creating local  training videos at speed at the start of the pandemic for teams including redeployed staff </a:t>
            </a:r>
          </a:p>
          <a:p>
            <a:endParaRPr lang="en-US" sz="2000" b="1" dirty="0">
              <a:solidFill>
                <a:srgbClr val="2F5597"/>
              </a:solidFill>
            </a:endParaRPr>
          </a:p>
          <a:p>
            <a:endParaRPr lang="en-US" sz="2000" b="1" dirty="0" smtClean="0">
              <a:solidFill>
                <a:srgbClr val="2F5597"/>
              </a:solidFill>
            </a:endParaRPr>
          </a:p>
          <a:p>
            <a:r>
              <a:rPr lang="en-US" sz="2000" b="1" dirty="0" smtClean="0">
                <a:solidFill>
                  <a:srgbClr val="2F5597"/>
                </a:solidFill>
              </a:rPr>
              <a:t>Offering daily huddles for team leaders of all departments and disciplines, to coordinate support and management during the pandemic</a:t>
            </a:r>
            <a:endParaRPr lang="en-US" sz="2000" b="1" dirty="0">
              <a:solidFill>
                <a:srgbClr val="2F5597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298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0787" y="1417751"/>
            <a:ext cx="109571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2F5597"/>
                </a:solidFill>
              </a:rPr>
              <a:t>Case Studies</a:t>
            </a:r>
          </a:p>
          <a:p>
            <a:pPr algn="ctr"/>
            <a:r>
              <a:rPr lang="en-GB" sz="3200" b="1" dirty="0" smtClean="0">
                <a:solidFill>
                  <a:srgbClr val="2F5597"/>
                </a:solidFill>
              </a:rPr>
              <a:t>Community </a:t>
            </a:r>
            <a:r>
              <a:rPr lang="en-GB" sz="3200" b="1" dirty="0">
                <a:solidFill>
                  <a:srgbClr val="2F5597"/>
                </a:solidFill>
              </a:rPr>
              <a:t>Hospital and Primary Care</a:t>
            </a:r>
            <a:endParaRPr lang="en-US" sz="3200" b="1" dirty="0">
              <a:solidFill>
                <a:srgbClr val="2F559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9962" y="2628746"/>
            <a:ext cx="93327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rgbClr val="2F5597"/>
              </a:solidFill>
            </a:endParaRPr>
          </a:p>
          <a:p>
            <a:r>
              <a:rPr lang="en-US" sz="2000" b="1" dirty="0" smtClean="0">
                <a:solidFill>
                  <a:srgbClr val="2F5597"/>
                </a:solidFill>
              </a:rPr>
              <a:t>Early interventions across the GP practice and community hospital at the start of the to protect patients and staff</a:t>
            </a:r>
          </a:p>
          <a:p>
            <a:endParaRPr lang="en-US" sz="2000" b="1" dirty="0" smtClean="0">
              <a:solidFill>
                <a:srgbClr val="2F5597"/>
              </a:solidFill>
            </a:endParaRPr>
          </a:p>
          <a:p>
            <a:endParaRPr lang="en-US" sz="2000" b="1" dirty="0">
              <a:solidFill>
                <a:srgbClr val="2F5597"/>
              </a:solidFill>
            </a:endParaRPr>
          </a:p>
          <a:p>
            <a:r>
              <a:rPr lang="en-US" sz="2000" b="1" dirty="0" smtClean="0">
                <a:solidFill>
                  <a:srgbClr val="2F5597"/>
                </a:solidFill>
              </a:rPr>
              <a:t>Primary care support to community hospital increased during COVID-19 </a:t>
            </a:r>
            <a:endParaRPr lang="en-US" sz="2000" b="1" dirty="0">
              <a:solidFill>
                <a:srgbClr val="2F55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616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7845" y="1320326"/>
            <a:ext cx="8461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2F5597"/>
                </a:solidFill>
              </a:rPr>
              <a:t>Case Studies</a:t>
            </a:r>
          </a:p>
          <a:p>
            <a:pPr algn="ctr"/>
            <a:r>
              <a:rPr lang="en-GB" sz="3200" b="1" dirty="0" smtClean="0">
                <a:solidFill>
                  <a:srgbClr val="2F5597"/>
                </a:solidFill>
              </a:rPr>
              <a:t>Community </a:t>
            </a:r>
            <a:r>
              <a:rPr lang="en-GB" sz="3200" b="1" dirty="0">
                <a:solidFill>
                  <a:srgbClr val="2F5597"/>
                </a:solidFill>
              </a:rPr>
              <a:t>Hospital and Acute Care</a:t>
            </a:r>
            <a:endParaRPr lang="en-US" sz="3200" b="1" dirty="0">
              <a:solidFill>
                <a:srgbClr val="2F559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2398" y="2924110"/>
            <a:ext cx="95542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F5597"/>
                </a:solidFill>
              </a:rPr>
              <a:t>Working with Secondary Care Services to change the use of inpatient beds during COVID-19</a:t>
            </a:r>
          </a:p>
          <a:p>
            <a:endParaRPr lang="en-US" sz="2000" b="1" dirty="0">
              <a:solidFill>
                <a:srgbClr val="2F5597"/>
              </a:solidFill>
            </a:endParaRPr>
          </a:p>
          <a:p>
            <a:r>
              <a:rPr lang="en-US" sz="2000" b="1" dirty="0" smtClean="0">
                <a:solidFill>
                  <a:srgbClr val="2F5597"/>
                </a:solidFill>
              </a:rPr>
              <a:t>Collaborating with Managers in Acute to relocate specialist cancer care services during COVID-19</a:t>
            </a:r>
          </a:p>
          <a:p>
            <a:endParaRPr lang="en-US" sz="2000" b="1" dirty="0">
              <a:solidFill>
                <a:srgbClr val="2F5597"/>
              </a:solidFill>
            </a:endParaRPr>
          </a:p>
          <a:p>
            <a:r>
              <a:rPr lang="en-US" sz="2000" b="1" dirty="0" smtClean="0">
                <a:solidFill>
                  <a:srgbClr val="2F5597"/>
                </a:solidFill>
              </a:rPr>
              <a:t>Creating a 7 day service with improved working systems across acute and community</a:t>
            </a:r>
          </a:p>
          <a:p>
            <a:endParaRPr lang="en-US" sz="2000" b="1" dirty="0">
              <a:solidFill>
                <a:srgbClr val="2F5597"/>
              </a:solidFill>
            </a:endParaRPr>
          </a:p>
          <a:p>
            <a:endParaRPr lang="en-US" sz="2000" b="1" dirty="0">
              <a:solidFill>
                <a:srgbClr val="2F55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646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3651" y="1342542"/>
            <a:ext cx="859439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2F5597"/>
                </a:solidFill>
              </a:rPr>
              <a:t>Case Studies</a:t>
            </a:r>
          </a:p>
          <a:p>
            <a:pPr algn="ctr"/>
            <a:r>
              <a:rPr lang="en-GB" sz="3200" b="1" dirty="0" smtClean="0">
                <a:solidFill>
                  <a:srgbClr val="2F5597"/>
                </a:solidFill>
              </a:rPr>
              <a:t>Community </a:t>
            </a:r>
            <a:r>
              <a:rPr lang="en-GB" sz="3200" b="1" dirty="0">
                <a:solidFill>
                  <a:srgbClr val="2F5597"/>
                </a:solidFill>
              </a:rPr>
              <a:t>Hospital and Local Community </a:t>
            </a:r>
            <a:endParaRPr lang="en-US" sz="3200" b="1" dirty="0">
              <a:solidFill>
                <a:srgbClr val="2F5597"/>
              </a:solidFill>
            </a:endParaRPr>
          </a:p>
          <a:p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491466" y="2924111"/>
            <a:ext cx="102482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F5597"/>
                </a:solidFill>
              </a:rPr>
              <a:t>Improved communications and more shared working between staff, patients and families during COVID-19</a:t>
            </a:r>
            <a:endParaRPr lang="en-US" sz="2000" b="1" dirty="0">
              <a:solidFill>
                <a:srgbClr val="2F5597"/>
              </a:solidFill>
            </a:endParaRPr>
          </a:p>
          <a:p>
            <a:endParaRPr lang="en-US" sz="2000" b="1" dirty="0" smtClean="0">
              <a:solidFill>
                <a:srgbClr val="2F5597"/>
              </a:solidFill>
            </a:endParaRPr>
          </a:p>
          <a:p>
            <a:r>
              <a:rPr lang="en-US" sz="2000" b="1" dirty="0" smtClean="0">
                <a:solidFill>
                  <a:srgbClr val="2F5597"/>
                </a:solidFill>
              </a:rPr>
              <a:t>Local community support to the community hospital such as volunteering, donations, playing bagpipes by the ward etc.</a:t>
            </a:r>
          </a:p>
          <a:p>
            <a:endParaRPr lang="en-US" sz="2000" b="1" dirty="0" smtClean="0">
              <a:solidFill>
                <a:srgbClr val="2F5597"/>
              </a:solidFill>
            </a:endParaRPr>
          </a:p>
          <a:p>
            <a:endParaRPr lang="en-US" sz="2000" b="1" dirty="0" smtClean="0">
              <a:solidFill>
                <a:srgbClr val="2F5597"/>
              </a:solidFill>
            </a:endParaRPr>
          </a:p>
          <a:p>
            <a:r>
              <a:rPr lang="en-US" sz="2000" b="1" dirty="0" smtClean="0">
                <a:solidFill>
                  <a:srgbClr val="2F5597"/>
                </a:solidFill>
              </a:rPr>
              <a:t>Working together to provide compassionate care for patients at the end of life, within the COVID-19 restrictions</a:t>
            </a:r>
            <a:endParaRPr lang="en-US" sz="2000" b="1" dirty="0">
              <a:solidFill>
                <a:srgbClr val="2F5597"/>
              </a:solidFill>
            </a:endParaRPr>
          </a:p>
          <a:p>
            <a:endParaRPr lang="en-US" sz="2000" b="1" dirty="0">
              <a:solidFill>
                <a:srgbClr val="2F55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25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3185" y="1402983"/>
            <a:ext cx="71472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F5597"/>
                </a:solidFill>
              </a:rPr>
              <a:t>Analysis of 11 Case Studies</a:t>
            </a:r>
            <a:endParaRPr lang="en-US" sz="3200" b="1" dirty="0">
              <a:solidFill>
                <a:srgbClr val="2F559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1932" y="2687819"/>
            <a:ext cx="716199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F5597"/>
                </a:solidFill>
              </a:rPr>
              <a:t>Factors Influencing Integrated Care </a:t>
            </a:r>
            <a:r>
              <a:rPr lang="mr-IN" sz="2000" b="1" dirty="0" smtClean="0">
                <a:solidFill>
                  <a:srgbClr val="2F5597"/>
                </a:solidFill>
              </a:rPr>
              <a:t>–</a:t>
            </a:r>
            <a:r>
              <a:rPr lang="en-US" sz="2000" b="1" dirty="0" smtClean="0">
                <a:solidFill>
                  <a:srgbClr val="2F5597"/>
                </a:solidFill>
              </a:rPr>
              <a:t> ranked</a:t>
            </a:r>
          </a:p>
          <a:p>
            <a:endParaRPr lang="en-US" sz="2000" b="1" dirty="0">
              <a:solidFill>
                <a:srgbClr val="2F5597"/>
              </a:solidFill>
            </a:endParaRPr>
          </a:p>
          <a:p>
            <a:endParaRPr lang="en-US" sz="2000" b="1" dirty="0" smtClean="0">
              <a:solidFill>
                <a:srgbClr val="2F5597"/>
              </a:solidFill>
            </a:endParaRPr>
          </a:p>
          <a:p>
            <a:r>
              <a:rPr lang="en-GB" sz="2000" b="1" dirty="0">
                <a:solidFill>
                  <a:srgbClr val="2F5597"/>
                </a:solidFill>
              </a:rPr>
              <a:t>Leadership ability of staff </a:t>
            </a:r>
            <a:endParaRPr lang="en-GB" sz="2000" b="1" dirty="0" smtClean="0">
              <a:solidFill>
                <a:srgbClr val="2F5597"/>
              </a:solidFill>
            </a:endParaRPr>
          </a:p>
          <a:p>
            <a:r>
              <a:rPr lang="en-GB" sz="2000" b="1" dirty="0">
                <a:solidFill>
                  <a:srgbClr val="2F5597"/>
                </a:solidFill>
              </a:rPr>
              <a:t>Organisational Culture </a:t>
            </a:r>
            <a:endParaRPr lang="en-GB" sz="2000" b="1" dirty="0" smtClean="0">
              <a:solidFill>
                <a:srgbClr val="2F5597"/>
              </a:solidFill>
            </a:endParaRPr>
          </a:p>
          <a:p>
            <a:r>
              <a:rPr lang="en-GB" sz="2000" b="1" dirty="0">
                <a:solidFill>
                  <a:srgbClr val="2F5597"/>
                </a:solidFill>
              </a:rPr>
              <a:t>Inter-organisational collaboration </a:t>
            </a:r>
            <a:endParaRPr lang="en-GB" sz="2000" b="1" dirty="0" smtClean="0">
              <a:solidFill>
                <a:srgbClr val="2F5597"/>
              </a:solidFill>
            </a:endParaRPr>
          </a:p>
          <a:p>
            <a:r>
              <a:rPr lang="en-GB" sz="2000" b="1" dirty="0">
                <a:solidFill>
                  <a:srgbClr val="2F5597"/>
                </a:solidFill>
              </a:rPr>
              <a:t>Workforce Management </a:t>
            </a:r>
            <a:endParaRPr lang="en-GB" sz="2000" b="1" dirty="0" smtClean="0">
              <a:solidFill>
                <a:srgbClr val="2F5597"/>
              </a:solidFill>
            </a:endParaRPr>
          </a:p>
          <a:p>
            <a:r>
              <a:rPr lang="en-GB" sz="2000" b="1" dirty="0" smtClean="0">
                <a:solidFill>
                  <a:srgbClr val="2F5597"/>
                </a:solidFill>
              </a:rPr>
              <a:t>Economic</a:t>
            </a:r>
          </a:p>
          <a:p>
            <a:r>
              <a:rPr lang="en-GB" sz="2000" b="1" dirty="0" smtClean="0">
                <a:solidFill>
                  <a:srgbClr val="2F5597"/>
                </a:solidFill>
              </a:rPr>
              <a:t>Political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837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2000" y="1242862"/>
            <a:ext cx="8038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E75B6"/>
                </a:solidFill>
              </a:rPr>
              <a:t>Types of Integrated Care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0204"/>
              </p:ext>
            </p:extLst>
          </p:nvPr>
        </p:nvGraphicFramePr>
        <p:xfrm>
          <a:off x="791882" y="2295095"/>
          <a:ext cx="11086354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54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509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8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2E75B6"/>
                          </a:solidFill>
                        </a:rPr>
                        <a:t>Horizontal</a:t>
                      </a:r>
                      <a:endParaRPr lang="en-US" sz="2400" b="1" dirty="0">
                        <a:solidFill>
                          <a:srgbClr val="2E75B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2E75B6"/>
                          </a:solidFill>
                        </a:rPr>
                        <a:t>Multi-disciplinary Teams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2E75B6"/>
                          </a:solidFill>
                        </a:rPr>
                        <a:t>Community hospitals, </a:t>
                      </a:r>
                      <a:r>
                        <a:rPr lang="en-US" sz="2400" dirty="0" smtClean="0">
                          <a:solidFill>
                            <a:srgbClr val="2E75B6"/>
                          </a:solidFill>
                        </a:rPr>
                        <a:t>primary </a:t>
                      </a:r>
                      <a:r>
                        <a:rPr lang="en-US" sz="2400" dirty="0">
                          <a:solidFill>
                            <a:srgbClr val="2E75B6"/>
                          </a:solidFill>
                        </a:rPr>
                        <a:t>care</a:t>
                      </a:r>
                      <a:r>
                        <a:rPr lang="en-US" sz="2400" baseline="0" dirty="0">
                          <a:solidFill>
                            <a:srgbClr val="2E75B6"/>
                          </a:solidFill>
                        </a:rPr>
                        <a:t> </a:t>
                      </a:r>
                      <a:r>
                        <a:rPr lang="en-US" sz="2400" dirty="0">
                          <a:solidFill>
                            <a:srgbClr val="2E75B6"/>
                          </a:solidFill>
                        </a:rPr>
                        <a:t>and community services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2E75B6"/>
                          </a:solidFill>
                        </a:rPr>
                        <a:t>Vertical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2E75B6"/>
                          </a:solidFill>
                        </a:rPr>
                        <a:t>Community hospitals and acute secondary care hospitals</a:t>
                      </a:r>
                    </a:p>
                    <a:p>
                      <a:endParaRPr lang="en-US" sz="2400" dirty="0">
                        <a:solidFill>
                          <a:srgbClr val="2E75B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2537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2941" y="1494118"/>
            <a:ext cx="799353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2E75B6"/>
                </a:solidFill>
              </a:rPr>
              <a:t>Levels of Integration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7061" y="2734235"/>
            <a:ext cx="1015392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E75B6"/>
                </a:solidFill>
              </a:rPr>
              <a:t>Micro</a:t>
            </a:r>
            <a:r>
              <a:rPr lang="en-US" sz="3200" dirty="0">
                <a:solidFill>
                  <a:srgbClr val="2E75B6"/>
                </a:solidFill>
              </a:rPr>
              <a:t> -  </a:t>
            </a:r>
            <a:r>
              <a:rPr lang="en-US" sz="3200" dirty="0" smtClean="0">
                <a:solidFill>
                  <a:srgbClr val="2E75B6"/>
                </a:solidFill>
              </a:rPr>
              <a:t>  a </a:t>
            </a:r>
            <a:r>
              <a:rPr lang="en-US" sz="3200" dirty="0">
                <a:solidFill>
                  <a:srgbClr val="2E75B6"/>
                </a:solidFill>
              </a:rPr>
              <a:t>community hospital service </a:t>
            </a:r>
          </a:p>
          <a:p>
            <a:r>
              <a:rPr lang="en-US" sz="3200" b="1" dirty="0" err="1">
                <a:solidFill>
                  <a:srgbClr val="2E75B6"/>
                </a:solidFill>
              </a:rPr>
              <a:t>Meso</a:t>
            </a:r>
            <a:r>
              <a:rPr lang="en-US" sz="3200" dirty="0">
                <a:solidFill>
                  <a:srgbClr val="2E75B6"/>
                </a:solidFill>
              </a:rPr>
              <a:t> </a:t>
            </a:r>
            <a:r>
              <a:rPr lang="mr-IN" sz="3200" dirty="0" smtClean="0">
                <a:solidFill>
                  <a:srgbClr val="2E75B6"/>
                </a:solidFill>
              </a:rPr>
              <a:t>–</a:t>
            </a:r>
            <a:r>
              <a:rPr lang="en-US" sz="3200" dirty="0" smtClean="0">
                <a:solidFill>
                  <a:srgbClr val="2E75B6"/>
                </a:solidFill>
              </a:rPr>
              <a:t>   across community </a:t>
            </a:r>
            <a:r>
              <a:rPr lang="en-US" sz="3200" dirty="0">
                <a:solidFill>
                  <a:srgbClr val="2E75B6"/>
                </a:solidFill>
              </a:rPr>
              <a:t>hospital(s</a:t>
            </a:r>
            <a:r>
              <a:rPr lang="en-US" sz="3200" dirty="0" smtClean="0">
                <a:solidFill>
                  <a:srgbClr val="2E75B6"/>
                </a:solidFill>
              </a:rPr>
              <a:t>)</a:t>
            </a:r>
            <a:endParaRPr lang="en-US" sz="3200" dirty="0">
              <a:solidFill>
                <a:srgbClr val="2E75B6"/>
              </a:solidFill>
            </a:endParaRPr>
          </a:p>
          <a:p>
            <a:r>
              <a:rPr lang="en-US" sz="3200" b="1" dirty="0">
                <a:solidFill>
                  <a:srgbClr val="2E75B6"/>
                </a:solidFill>
              </a:rPr>
              <a:t>Macro </a:t>
            </a:r>
            <a:r>
              <a:rPr lang="mr-IN" sz="3200" dirty="0" smtClean="0">
                <a:solidFill>
                  <a:srgbClr val="2E75B6"/>
                </a:solidFill>
              </a:rPr>
              <a:t>–</a:t>
            </a:r>
            <a:r>
              <a:rPr lang="en-GB" sz="3200" dirty="0" smtClean="0">
                <a:solidFill>
                  <a:srgbClr val="2E75B6"/>
                </a:solidFill>
              </a:rPr>
              <a:t> </a:t>
            </a:r>
            <a:r>
              <a:rPr lang="en-US" sz="3200" dirty="0" smtClean="0">
                <a:solidFill>
                  <a:srgbClr val="2E75B6"/>
                </a:solidFill>
              </a:rPr>
              <a:t> across the </a:t>
            </a:r>
            <a:r>
              <a:rPr lang="en-US" sz="3200" dirty="0" err="1" smtClean="0">
                <a:solidFill>
                  <a:srgbClr val="2E75B6"/>
                </a:solidFill>
              </a:rPr>
              <a:t>Organisation</a:t>
            </a:r>
            <a:r>
              <a:rPr lang="en-US" sz="3200" dirty="0">
                <a:solidFill>
                  <a:srgbClr val="2E75B6"/>
                </a:solidFill>
              </a:rPr>
              <a:t> </a:t>
            </a:r>
            <a:r>
              <a:rPr lang="en-US" sz="3200" dirty="0" smtClean="0">
                <a:solidFill>
                  <a:srgbClr val="2E75B6"/>
                </a:solidFill>
              </a:rPr>
              <a:t>or health system</a:t>
            </a:r>
            <a:endParaRPr lang="en-US" sz="3200" dirty="0">
              <a:solidFill>
                <a:srgbClr val="2E75B6"/>
              </a:solidFill>
            </a:endParaRPr>
          </a:p>
          <a:p>
            <a:endParaRPr lang="en-US" dirty="0">
              <a:solidFill>
                <a:srgbClr val="2E75B6"/>
              </a:solidFill>
            </a:endParaRPr>
          </a:p>
          <a:p>
            <a:endParaRPr lang="en-US" dirty="0">
              <a:solidFill>
                <a:srgbClr val="2E75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017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54690" y="1255300"/>
            <a:ext cx="62021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F5597"/>
                </a:solidFill>
              </a:rPr>
              <a:t>Conclusions</a:t>
            </a:r>
            <a:endParaRPr lang="en-US" sz="3200" b="1" dirty="0">
              <a:solidFill>
                <a:srgbClr val="2F559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7883" y="2185699"/>
            <a:ext cx="976098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2F5597"/>
                </a:solidFill>
              </a:rPr>
              <a:t>The pandemic </a:t>
            </a:r>
            <a:r>
              <a:rPr lang="en-GB" sz="2000" b="1" dirty="0">
                <a:solidFill>
                  <a:srgbClr val="2F5597"/>
                </a:solidFill>
              </a:rPr>
              <a:t>accelerated integrated care between staff, services and </a:t>
            </a:r>
            <a:r>
              <a:rPr lang="en-GB" sz="2000" b="1" dirty="0" smtClean="0">
                <a:solidFill>
                  <a:srgbClr val="2F5597"/>
                </a:solidFill>
              </a:rPr>
              <a:t>systems</a:t>
            </a:r>
          </a:p>
          <a:p>
            <a:endParaRPr lang="en-GB" sz="2000" b="1" dirty="0" smtClean="0">
              <a:solidFill>
                <a:srgbClr val="2F5597"/>
              </a:solidFill>
            </a:endParaRPr>
          </a:p>
          <a:p>
            <a:r>
              <a:rPr lang="en-GB" sz="2000" b="1" dirty="0" smtClean="0">
                <a:solidFill>
                  <a:srgbClr val="2F5597"/>
                </a:solidFill>
              </a:rPr>
              <a:t>The pandemic improved </a:t>
            </a:r>
            <a:r>
              <a:rPr lang="en-GB" sz="2000" b="1" dirty="0">
                <a:solidFill>
                  <a:srgbClr val="2F5597"/>
                </a:solidFill>
              </a:rPr>
              <a:t>recognition of the vital role of community hospitals as community services in the local health and care </a:t>
            </a:r>
            <a:r>
              <a:rPr lang="en-GB" sz="2000" b="1" dirty="0" smtClean="0">
                <a:solidFill>
                  <a:srgbClr val="2F5597"/>
                </a:solidFill>
              </a:rPr>
              <a:t>system</a:t>
            </a:r>
          </a:p>
          <a:p>
            <a:endParaRPr lang="en-GB" sz="2000" b="1" dirty="0" smtClean="0">
              <a:solidFill>
                <a:srgbClr val="2F5597"/>
              </a:solidFill>
            </a:endParaRPr>
          </a:p>
          <a:p>
            <a:r>
              <a:rPr lang="en-GB" sz="2000" b="1" dirty="0" smtClean="0">
                <a:solidFill>
                  <a:srgbClr val="2F5597"/>
                </a:solidFill>
              </a:rPr>
              <a:t>Locally </a:t>
            </a:r>
            <a:r>
              <a:rPr lang="en-GB" sz="2000" b="1" dirty="0">
                <a:solidFill>
                  <a:srgbClr val="2F5597"/>
                </a:solidFill>
              </a:rPr>
              <a:t>devolved decision making appropriate to the local context is seen as a critical factor in the swift implementation of improvements</a:t>
            </a:r>
            <a:r>
              <a:rPr lang="en-GB" sz="2000" b="1" dirty="0" smtClean="0">
                <a:solidFill>
                  <a:srgbClr val="2F5597"/>
                </a:solidFill>
              </a:rPr>
              <a:t>.</a:t>
            </a:r>
          </a:p>
          <a:p>
            <a:endParaRPr lang="en-GB" sz="2000" b="1" dirty="0" smtClean="0">
              <a:solidFill>
                <a:srgbClr val="2F5597"/>
              </a:solidFill>
            </a:endParaRPr>
          </a:p>
          <a:p>
            <a:r>
              <a:rPr lang="en-GB" sz="2000" b="1" dirty="0" smtClean="0">
                <a:solidFill>
                  <a:srgbClr val="2F5597"/>
                </a:solidFill>
              </a:rPr>
              <a:t>Workforce </a:t>
            </a:r>
            <a:r>
              <a:rPr lang="en-GB" sz="2000" b="1" dirty="0">
                <a:solidFill>
                  <a:srgbClr val="2F5597"/>
                </a:solidFill>
              </a:rPr>
              <a:t>management, collaboration between organisations and organisational culture influenced by strong leadership were crucial factors in driving integration multiple levels or organisation</a:t>
            </a:r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700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256" y="2149218"/>
            <a:ext cx="1581835" cy="228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179" y="2149218"/>
            <a:ext cx="1637918" cy="22829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653" y="2149219"/>
            <a:ext cx="1555262" cy="22829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198" y="2149219"/>
            <a:ext cx="1777023" cy="23693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8659" y="2149219"/>
            <a:ext cx="1629874" cy="23459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4256" y="4432210"/>
            <a:ext cx="1947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2E75B6"/>
                </a:solidFill>
              </a:rPr>
              <a:t>Dr</a:t>
            </a:r>
            <a:r>
              <a:rPr lang="en-US" dirty="0" smtClean="0">
                <a:solidFill>
                  <a:srgbClr val="2E75B6"/>
                </a:solidFill>
              </a:rPr>
              <a:t> David Seamark</a:t>
            </a:r>
            <a:endParaRPr lang="en-US" dirty="0">
              <a:solidFill>
                <a:srgbClr val="2E75B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1653" y="4435232"/>
            <a:ext cx="1823526" cy="312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2E75B6"/>
                </a:solidFill>
              </a:rPr>
              <a:t>Dr</a:t>
            </a:r>
            <a:r>
              <a:rPr lang="en-US" dirty="0" smtClean="0">
                <a:solidFill>
                  <a:srgbClr val="2E75B6"/>
                </a:solidFill>
              </a:rPr>
              <a:t> Helen Tucker</a:t>
            </a:r>
            <a:endParaRPr lang="en-US" dirty="0">
              <a:solidFill>
                <a:srgbClr val="2E75B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55179" y="4435232"/>
            <a:ext cx="1637918" cy="312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E75B6"/>
                </a:solidFill>
              </a:rPr>
              <a:t>Evelyn </a:t>
            </a:r>
            <a:r>
              <a:rPr lang="en-US" dirty="0" err="1" smtClean="0">
                <a:solidFill>
                  <a:srgbClr val="2E75B6"/>
                </a:solidFill>
              </a:rPr>
              <a:t>Prodger</a:t>
            </a:r>
            <a:endParaRPr lang="en-US" dirty="0">
              <a:solidFill>
                <a:srgbClr val="2E75B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76198" y="4440070"/>
            <a:ext cx="1777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E75B6"/>
                </a:solidFill>
              </a:rPr>
              <a:t>Trish Jay</a:t>
            </a:r>
            <a:endParaRPr lang="en-US" dirty="0">
              <a:solidFill>
                <a:srgbClr val="2E75B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88659" y="4432210"/>
            <a:ext cx="2128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2E75B6"/>
                </a:solidFill>
              </a:rPr>
              <a:t>Dr</a:t>
            </a:r>
            <a:r>
              <a:rPr lang="en-US" dirty="0" smtClean="0">
                <a:solidFill>
                  <a:srgbClr val="2E75B6"/>
                </a:solidFill>
              </a:rPr>
              <a:t> Emma </a:t>
            </a:r>
            <a:r>
              <a:rPr lang="en-US" dirty="0" err="1" smtClean="0">
                <a:solidFill>
                  <a:srgbClr val="2E75B6"/>
                </a:solidFill>
              </a:rPr>
              <a:t>Gibbard</a:t>
            </a:r>
            <a:endParaRPr lang="en-US" dirty="0">
              <a:solidFill>
                <a:srgbClr val="2E75B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38615" y="5681091"/>
            <a:ext cx="80374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E75B6"/>
                </a:solidFill>
              </a:rPr>
              <a:t>This project was funded by the Health Foundation and NHS England &amp;</a:t>
            </a:r>
            <a:r>
              <a:rPr lang="en-US" b="1" dirty="0" smtClean="0">
                <a:solidFill>
                  <a:srgbClr val="2E75B6"/>
                </a:solidFill>
              </a:rPr>
              <a:t> </a:t>
            </a:r>
            <a:r>
              <a:rPr lang="en-US" b="1" dirty="0">
                <a:solidFill>
                  <a:srgbClr val="2E75B6"/>
                </a:solidFill>
              </a:rPr>
              <a:t>Improvement</a:t>
            </a:r>
          </a:p>
          <a:p>
            <a:pPr algn="ctr"/>
            <a:r>
              <a:rPr lang="en-US" b="1" dirty="0">
                <a:solidFill>
                  <a:srgbClr val="2E75B6"/>
                </a:solidFill>
              </a:rPr>
              <a:t>The project was undertaken by the Community Hospitals Association in the UK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66091" y="1254393"/>
            <a:ext cx="68545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F5597"/>
                </a:solidFill>
              </a:rPr>
              <a:t>CHA Q Project Team </a:t>
            </a:r>
            <a:endParaRPr lang="en-US" sz="3200" b="1" dirty="0">
              <a:solidFill>
                <a:srgbClr val="2F55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359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038" y="3596902"/>
            <a:ext cx="98625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3200" b="1" dirty="0">
                <a:solidFill>
                  <a:srgbClr val="376092"/>
                </a:solidFill>
              </a:rPr>
              <a:t> </a:t>
            </a:r>
            <a:r>
              <a:rPr lang="en-US" sz="2400" b="1" dirty="0" smtClean="0">
                <a:solidFill>
                  <a:srgbClr val="376092"/>
                </a:solidFill>
                <a:latin typeface="Georgia" panose="02040502050405020303" pitchFamily="18" charset="0"/>
              </a:rPr>
              <a:t>52 </a:t>
            </a:r>
            <a:r>
              <a:rPr lang="en-US" sz="2400" b="1" dirty="0">
                <a:solidFill>
                  <a:srgbClr val="376092"/>
                </a:solidFill>
                <a:latin typeface="Georgia" panose="02040502050405020303" pitchFamily="18" charset="0"/>
              </a:rPr>
              <a:t>Years of the </a:t>
            </a:r>
            <a:r>
              <a:rPr lang="en-US" sz="2400" b="1" dirty="0" smtClean="0">
                <a:solidFill>
                  <a:srgbClr val="376092"/>
                </a:solidFill>
                <a:latin typeface="Georgia" panose="02040502050405020303" pitchFamily="18" charset="0"/>
              </a:rPr>
              <a:t>CHA in 2022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b="1" dirty="0">
                <a:solidFill>
                  <a:srgbClr val="376092"/>
                </a:solidFill>
                <a:latin typeface="Georgia" panose="02040502050405020303" pitchFamily="18" charset="0"/>
              </a:rPr>
              <a:t>Members in UK &amp; </a:t>
            </a:r>
            <a:r>
              <a:rPr lang="en-US" sz="2400" b="1" dirty="0" smtClean="0">
                <a:solidFill>
                  <a:srgbClr val="376092"/>
                </a:solidFill>
                <a:latin typeface="Georgia" panose="02040502050405020303" pitchFamily="18" charset="0"/>
              </a:rPr>
              <a:t>Internationally</a:t>
            </a:r>
            <a:endParaRPr lang="en-US" sz="2400" b="1" dirty="0">
              <a:solidFill>
                <a:srgbClr val="376092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400" b="1" dirty="0">
                <a:solidFill>
                  <a:srgbClr val="376092"/>
                </a:solidFill>
                <a:latin typeface="Georgia" panose="02040502050405020303" pitchFamily="18" charset="0"/>
              </a:rPr>
              <a:t> 500 Community Hospitals in the </a:t>
            </a:r>
            <a:r>
              <a:rPr lang="en-US" sz="2400" b="1" dirty="0" smtClean="0">
                <a:solidFill>
                  <a:srgbClr val="376092"/>
                </a:solidFill>
                <a:latin typeface="Georgia" panose="02040502050405020303" pitchFamily="18" charset="0"/>
              </a:rPr>
              <a:t>UK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b="1" dirty="0" smtClean="0">
                <a:solidFill>
                  <a:srgbClr val="376092"/>
                </a:solidFill>
                <a:latin typeface="Georgia" panose="02040502050405020303" pitchFamily="18" charset="0"/>
              </a:rPr>
              <a:t>117 Providers of Community Hospitals in the UK</a:t>
            </a:r>
            <a:endParaRPr lang="en-US" sz="2400" b="1" dirty="0">
              <a:solidFill>
                <a:srgbClr val="376092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400" b="1" dirty="0">
                <a:solidFill>
                  <a:srgbClr val="376092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smtClean="0">
                <a:solidFill>
                  <a:srgbClr val="376092"/>
                </a:solidFill>
                <a:latin typeface="Georgia" panose="02040502050405020303" pitchFamily="18" charset="0"/>
              </a:rPr>
              <a:t>CHA has 20 </a:t>
            </a:r>
            <a:r>
              <a:rPr lang="en-US" sz="2400" b="1" dirty="0">
                <a:solidFill>
                  <a:srgbClr val="376092"/>
                </a:solidFill>
                <a:latin typeface="Georgia" panose="02040502050405020303" pitchFamily="18" charset="0"/>
              </a:rPr>
              <a:t>Committee Members 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b="1" dirty="0">
                <a:solidFill>
                  <a:srgbClr val="376092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smtClean="0">
                <a:solidFill>
                  <a:srgbClr val="376092"/>
                </a:solidFill>
                <a:latin typeface="Georgia" panose="02040502050405020303" pitchFamily="18" charset="0"/>
              </a:rPr>
              <a:t>145 </a:t>
            </a:r>
            <a:r>
              <a:rPr lang="en-US" sz="2400" b="1" dirty="0">
                <a:solidFill>
                  <a:srgbClr val="376092"/>
                </a:solidFill>
                <a:latin typeface="Georgia" panose="02040502050405020303" pitchFamily="18" charset="0"/>
              </a:rPr>
              <a:t>CHA Awards </a:t>
            </a:r>
            <a:r>
              <a:rPr lang="en-US" sz="2400" b="1" dirty="0" smtClean="0">
                <a:solidFill>
                  <a:srgbClr val="376092"/>
                </a:solidFill>
                <a:latin typeface="Georgia" panose="02040502050405020303" pitchFamily="18" charset="0"/>
              </a:rPr>
              <a:t>for Innovation and Best Practice in 20 years</a:t>
            </a:r>
          </a:p>
        </p:txBody>
      </p:sp>
      <p:pic>
        <p:nvPicPr>
          <p:cNvPr id="12" name="Picture 11" descr="Logo&#10;&#10;Description automatically generated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05358" y="0"/>
            <a:ext cx="3255092" cy="18881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293" y="1750390"/>
            <a:ext cx="4622070" cy="30315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038" y="1930165"/>
            <a:ext cx="68736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2F5597"/>
                </a:solidFill>
              </a:rPr>
              <a:t>Community Hospitals Association</a:t>
            </a:r>
            <a:endParaRPr lang="en-US" sz="3200" b="1" dirty="0">
              <a:solidFill>
                <a:srgbClr val="2F55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762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10FFB3D4-D027-40A8-8869-7C083AC891DC}"/>
              </a:ext>
            </a:extLst>
          </p:cNvPr>
          <p:cNvSpPr txBox="1">
            <a:spLocks/>
          </p:cNvSpPr>
          <p:nvPr/>
        </p:nvSpPr>
        <p:spPr>
          <a:xfrm>
            <a:off x="448234" y="1449781"/>
            <a:ext cx="11743766" cy="475505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GB" sz="2400" b="1" dirty="0">
              <a:solidFill>
                <a:srgbClr val="376092"/>
              </a:solidFill>
              <a:latin typeface="Georgia"/>
              <a:cs typeface="Georgia"/>
            </a:endParaRPr>
          </a:p>
          <a:p>
            <a:r>
              <a:rPr lang="en-GB" sz="2400" b="1" dirty="0">
                <a:solidFill>
                  <a:srgbClr val="2E75B6"/>
                </a:solidFill>
                <a:cs typeface="Georgia"/>
              </a:rPr>
              <a:t>Email: </a:t>
            </a:r>
            <a:r>
              <a:rPr lang="en-GB" b="1" dirty="0">
                <a:solidFill>
                  <a:srgbClr val="2E75B6"/>
                </a:solidFill>
                <a:cs typeface="Georgia"/>
                <a:hlinkClick r:id="rId2"/>
              </a:rPr>
              <a:t>infocommunityhospitals@gmail.com</a:t>
            </a:r>
            <a:endParaRPr lang="en-GB" b="1" dirty="0">
              <a:solidFill>
                <a:srgbClr val="2E75B6"/>
              </a:solidFill>
              <a:cs typeface="Georgia"/>
            </a:endParaRPr>
          </a:p>
          <a:p>
            <a:endParaRPr lang="en-GB" sz="2400" b="1" dirty="0">
              <a:solidFill>
                <a:srgbClr val="2E75B6"/>
              </a:solidFill>
            </a:endParaRPr>
          </a:p>
          <a:p>
            <a:r>
              <a:rPr lang="en-GB" sz="2400" b="1" dirty="0">
                <a:solidFill>
                  <a:srgbClr val="2E75B6"/>
                </a:solidFill>
                <a:cs typeface="Georgia"/>
              </a:rPr>
              <a:t>Website: </a:t>
            </a:r>
            <a:r>
              <a:rPr lang="en-GB" b="1" dirty="0">
                <a:solidFill>
                  <a:srgbClr val="2E75B6"/>
                </a:solidFill>
                <a:cs typeface="Georgia"/>
                <a:hlinkClick r:id="rId3"/>
              </a:rPr>
              <a:t>www.communityhospitals.org.uk</a:t>
            </a:r>
            <a:r>
              <a:rPr lang="en-GB" b="1" dirty="0">
                <a:solidFill>
                  <a:srgbClr val="2E75B6"/>
                </a:solidFill>
                <a:cs typeface="Georgia"/>
              </a:rPr>
              <a:t> </a:t>
            </a:r>
          </a:p>
          <a:p>
            <a:endParaRPr lang="en-GB" sz="2400" b="1" dirty="0">
              <a:solidFill>
                <a:srgbClr val="2E75B6"/>
              </a:solidFill>
              <a:cs typeface="Georgia"/>
            </a:endParaRPr>
          </a:p>
          <a:p>
            <a:r>
              <a:rPr lang="en-GB" sz="2800" b="1" dirty="0">
                <a:solidFill>
                  <a:srgbClr val="2E75B6"/>
                </a:solidFill>
                <a:cs typeface="Georgia"/>
              </a:rPr>
              <a:t>Free</a:t>
            </a:r>
            <a:r>
              <a:rPr lang="en-GB" sz="2400" b="1" dirty="0">
                <a:solidFill>
                  <a:srgbClr val="2E75B6"/>
                </a:solidFill>
                <a:cs typeface="Georgia"/>
              </a:rPr>
              <a:t> Individual Lifetime Membership:  </a:t>
            </a:r>
            <a:r>
              <a:rPr lang="en-GB" b="1" dirty="0">
                <a:solidFill>
                  <a:srgbClr val="2E75B6"/>
                </a:solidFill>
                <a:cs typeface="Georgia"/>
                <a:hlinkClick r:id="rId4"/>
              </a:rPr>
              <a:t>http://www.communityhospitals.org.uk/membership-application.html</a:t>
            </a:r>
            <a:endParaRPr lang="en-GB" b="1" dirty="0">
              <a:solidFill>
                <a:srgbClr val="2E75B6"/>
              </a:solidFill>
              <a:cs typeface="Georgia"/>
            </a:endParaRPr>
          </a:p>
          <a:p>
            <a:endParaRPr lang="en-GB" sz="2400" b="1" dirty="0">
              <a:solidFill>
                <a:srgbClr val="2E75B6"/>
              </a:solidFill>
              <a:cs typeface="Georgia"/>
            </a:endParaRPr>
          </a:p>
          <a:p>
            <a:r>
              <a:rPr lang="en-GB" sz="2400" b="1" dirty="0">
                <a:solidFill>
                  <a:srgbClr val="2E75B6"/>
                </a:solidFill>
                <a:cs typeface="Georgia"/>
              </a:rPr>
              <a:t>Twitter: @</a:t>
            </a:r>
            <a:r>
              <a:rPr lang="en-GB" sz="2400" b="1" dirty="0" err="1">
                <a:solidFill>
                  <a:srgbClr val="2E75B6"/>
                </a:solidFill>
                <a:cs typeface="Georgia"/>
              </a:rPr>
              <a:t>CommHospUK</a:t>
            </a:r>
            <a:endParaRPr lang="en-GB" sz="2400" b="1" dirty="0">
              <a:solidFill>
                <a:srgbClr val="2E75B6"/>
              </a:solidFill>
              <a:cs typeface="Georgia"/>
            </a:endParaRPr>
          </a:p>
          <a:p>
            <a:endParaRPr lang="en-GB" sz="2400" b="1" dirty="0">
              <a:solidFill>
                <a:srgbClr val="2E75B6"/>
              </a:solidFill>
              <a:cs typeface="Georgia"/>
            </a:endParaRPr>
          </a:p>
          <a:p>
            <a:r>
              <a:rPr lang="en-GB" sz="2400" b="1" dirty="0" err="1">
                <a:solidFill>
                  <a:srgbClr val="2E75B6"/>
                </a:solidFill>
                <a:cs typeface="Georgia"/>
              </a:rPr>
              <a:t>Linkedin</a:t>
            </a:r>
            <a:r>
              <a:rPr lang="en-GB" sz="2400" b="1" dirty="0">
                <a:solidFill>
                  <a:srgbClr val="2E75B6"/>
                </a:solidFill>
                <a:cs typeface="Georgia"/>
              </a:rPr>
              <a:t>: Community Hospitals Association</a:t>
            </a:r>
          </a:p>
          <a:p>
            <a:endParaRPr lang="en-GB" sz="2400" b="1" dirty="0">
              <a:solidFill>
                <a:srgbClr val="2E75B6"/>
              </a:solidFill>
              <a:cs typeface="Georgia"/>
            </a:endParaRPr>
          </a:p>
          <a:p>
            <a:r>
              <a:rPr lang="en-GB" sz="2400" b="1" dirty="0">
                <a:solidFill>
                  <a:srgbClr val="2E75B6"/>
                </a:solidFill>
                <a:cs typeface="Georgia"/>
              </a:rPr>
              <a:t>Facebook:  Community Hospitals Association</a:t>
            </a:r>
          </a:p>
          <a:p>
            <a:endParaRPr lang="en-GB" sz="2400" b="1" dirty="0">
              <a:solidFill>
                <a:srgbClr val="376092"/>
              </a:solidFill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679593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6507159"/>
              </p:ext>
            </p:extLst>
          </p:nvPr>
        </p:nvGraphicFramePr>
        <p:xfrm>
          <a:off x="825500" y="1707932"/>
          <a:ext cx="5270500" cy="303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1" name="Document" r:id="rId3" imgW="5270500" imgH="3035300" progId="Word.Document.12">
                  <p:embed/>
                </p:oleObj>
              </mc:Choice>
              <mc:Fallback>
                <p:oleObj name="Document" r:id="rId3" imgW="5270500" imgH="3035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5500" y="1707932"/>
                        <a:ext cx="5270500" cy="303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25500" y="4904396"/>
            <a:ext cx="4273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E75B6"/>
                </a:solidFill>
              </a:rPr>
              <a:t>The Vale </a:t>
            </a:r>
            <a:r>
              <a:rPr lang="en-US" dirty="0">
                <a:solidFill>
                  <a:srgbClr val="2E75B6"/>
                </a:solidFill>
              </a:rPr>
              <a:t>Hospital, Gloucestershire, England</a:t>
            </a:r>
          </a:p>
        </p:txBody>
      </p:sp>
      <p:sp>
        <p:nvSpPr>
          <p:cNvPr id="4" name="Google Shape;122;p14">
            <a:extLst>
              <a:ext uri="{FF2B5EF4-FFF2-40B4-BE49-F238E27FC236}">
                <a16:creationId xmlns="" xmlns:a16="http://schemas.microsoft.com/office/drawing/2014/main" id="{44A9B0AC-9C0E-4B49-8EAC-4164680A69A6}"/>
              </a:ext>
            </a:extLst>
          </p:cNvPr>
          <p:cNvSpPr/>
          <p:nvPr/>
        </p:nvSpPr>
        <p:spPr>
          <a:xfrm>
            <a:off x="10479039" y="4743232"/>
            <a:ext cx="1354769" cy="1280940"/>
          </a:xfrm>
          <a:prstGeom prst="ellipse">
            <a:avLst/>
          </a:prstGeom>
          <a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2999"/>
            </a:stretch>
          </a:blip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16364" y="1953846"/>
            <a:ext cx="530902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2E75B6"/>
                </a:solidFill>
              </a:rPr>
              <a:t>A community hospital is:</a:t>
            </a:r>
          </a:p>
          <a:p>
            <a:endParaRPr lang="en-US" sz="2800" b="1" dirty="0">
              <a:solidFill>
                <a:srgbClr val="2E75B6"/>
              </a:solidFill>
            </a:endParaRPr>
          </a:p>
          <a:p>
            <a:r>
              <a:rPr lang="en-US" sz="2800" b="1" dirty="0" smtClean="0">
                <a:solidFill>
                  <a:srgbClr val="2E75B6"/>
                </a:solidFill>
              </a:rPr>
              <a:t>Small local hospital</a:t>
            </a:r>
          </a:p>
          <a:p>
            <a:r>
              <a:rPr lang="en-US" sz="2800" b="1" dirty="0" smtClean="0">
                <a:solidFill>
                  <a:srgbClr val="2E75B6"/>
                </a:solidFill>
              </a:rPr>
              <a:t>Led by community based staff</a:t>
            </a:r>
          </a:p>
          <a:p>
            <a:r>
              <a:rPr lang="en-US" sz="2800" b="1" dirty="0" smtClean="0">
                <a:solidFill>
                  <a:srgbClr val="2E75B6"/>
                </a:solidFill>
              </a:rPr>
              <a:t>Typically rural</a:t>
            </a:r>
          </a:p>
          <a:p>
            <a:r>
              <a:rPr lang="en-US" sz="2800" b="1" dirty="0" smtClean="0">
                <a:solidFill>
                  <a:srgbClr val="2E75B6"/>
                </a:solidFill>
              </a:rPr>
              <a:t>Serving a local </a:t>
            </a:r>
            <a:r>
              <a:rPr lang="en-US" sz="2800" b="1" dirty="0">
                <a:solidFill>
                  <a:srgbClr val="2E75B6"/>
                </a:solidFill>
              </a:rPr>
              <a:t>c</a:t>
            </a:r>
            <a:r>
              <a:rPr lang="en-US" sz="2800" b="1" dirty="0" smtClean="0">
                <a:solidFill>
                  <a:srgbClr val="2E75B6"/>
                </a:solidFill>
              </a:rPr>
              <a:t>ommunity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000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8">
            <a:extLst>
              <a:ext uri="{FF2B5EF4-FFF2-40B4-BE49-F238E27FC236}">
                <a16:creationId xmlns:a16="http://schemas.microsoft.com/office/drawing/2014/main" xmlns="" id="{AFD979DB-73C6-41BD-A3C6-74426BBC6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3628" y="149501"/>
            <a:ext cx="1788394" cy="1747152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38100" algn="ctr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Oval 9">
            <a:extLst>
              <a:ext uri="{FF2B5EF4-FFF2-40B4-BE49-F238E27FC236}">
                <a16:creationId xmlns:a16="http://schemas.microsoft.com/office/drawing/2014/main" xmlns="" id="{49B5ED3C-A1D8-4F19-9236-06EFFF600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0403" y="253627"/>
            <a:ext cx="1416050" cy="940059"/>
          </a:xfrm>
          <a:prstGeom prst="ellipse">
            <a:avLst/>
          </a:pr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 algn="ctr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Oval 10">
            <a:extLst>
              <a:ext uri="{FF2B5EF4-FFF2-40B4-BE49-F238E27FC236}">
                <a16:creationId xmlns:a16="http://schemas.microsoft.com/office/drawing/2014/main" xmlns="" id="{5CC4C763-7FC4-4032-9612-DBAB39D5C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858" y="1033184"/>
            <a:ext cx="736600" cy="698951"/>
          </a:xfrm>
          <a:prstGeom prst="ellipse">
            <a:avLst/>
          </a:prstGeom>
          <a:blipFill dpi="0" rotWithShape="0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 algn="ctr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xmlns="" id="{549596E5-C603-4A66-BDB4-89EF14517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2086" y="1457760"/>
            <a:ext cx="582612" cy="550862"/>
          </a:xfrm>
          <a:prstGeom prst="ellipse">
            <a:avLst/>
          </a:prstGeom>
          <a:blipFill dpi="0" rotWithShape="0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2000"/>
            </a:stretch>
          </a:blipFill>
          <a:ln w="25400" algn="ctr">
            <a:solidFill>
              <a:srgbClr val="78C14D"/>
            </a:solidFill>
            <a:round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620609" y="5743276"/>
            <a:ext cx="41934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CHA Award to Matrons </a:t>
            </a:r>
            <a:r>
              <a:rPr lang="en-US" dirty="0" err="1" smtClean="0">
                <a:solidFill>
                  <a:srgbClr val="376092"/>
                </a:solidFill>
              </a:rPr>
              <a:t>Oxfordshire</a:t>
            </a:r>
            <a:r>
              <a:rPr lang="en-US" dirty="0" smtClean="0">
                <a:solidFill>
                  <a:srgbClr val="376092"/>
                </a:solidFill>
              </a:rPr>
              <a:t> </a:t>
            </a:r>
          </a:p>
          <a:p>
            <a:r>
              <a:rPr lang="en-US" dirty="0" smtClean="0">
                <a:solidFill>
                  <a:srgbClr val="376092"/>
                </a:solidFill>
              </a:rPr>
              <a:t>Community Hospitals</a:t>
            </a:r>
            <a:endParaRPr lang="en-US" dirty="0">
              <a:solidFill>
                <a:srgbClr val="376092"/>
              </a:solidFill>
            </a:endParaRP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10" y="1940957"/>
            <a:ext cx="2866203" cy="38023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2313" y="2006026"/>
            <a:ext cx="3039872" cy="37372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92313" y="5743276"/>
            <a:ext cx="3473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 Award to </a:t>
            </a:r>
            <a:r>
              <a:rPr lang="en-US" dirty="0" err="1" smtClean="0"/>
              <a:t>theTeam</a:t>
            </a:r>
            <a:r>
              <a:rPr lang="en-US" dirty="0" smtClean="0"/>
              <a:t> at Launceston </a:t>
            </a:r>
          </a:p>
          <a:p>
            <a:r>
              <a:rPr lang="en-US" dirty="0" smtClean="0"/>
              <a:t>Community Hospital, Cornwall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953" y="2525548"/>
            <a:ext cx="3768123" cy="28260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5331" y="1940958"/>
            <a:ext cx="26580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2F5597"/>
                </a:solidFill>
              </a:rPr>
              <a:t>CHA Awards</a:t>
            </a:r>
            <a:endParaRPr lang="en-US" sz="3200" b="1" dirty="0">
              <a:solidFill>
                <a:srgbClr val="2F5597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87089" y="5743276"/>
            <a:ext cx="3297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 Award to the Team at Robinson Memorial Hospital, Northern Ireland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607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1145964"/>
            <a:ext cx="10834821" cy="729602"/>
          </a:xfrm>
          <a:prstGeom prst="rect">
            <a:avLst/>
          </a:prstGeom>
        </p:spPr>
        <p:txBody>
          <a:bodyPr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2F5597"/>
                </a:solidFill>
                <a:latin typeface="Georgia"/>
                <a:cs typeface="Georgia"/>
              </a:rPr>
              <a:t>Community Hospitals Contribution During COVID-19</a:t>
            </a:r>
            <a:endParaRPr lang="en-US" sz="3200" b="1" dirty="0">
              <a:solidFill>
                <a:srgbClr val="2F5597"/>
              </a:solidFill>
              <a:latin typeface="Georgia"/>
              <a:cs typeface="Georgia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678" y="2004262"/>
            <a:ext cx="2580071" cy="3363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3698" y="2377686"/>
            <a:ext cx="6407960" cy="28414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321482" y="1613956"/>
            <a:ext cx="6202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http://www.communityhospitals.org.uk/quality-improvement/</a:t>
            </a:r>
            <a:r>
              <a:rPr lang="en-US" dirty="0" smtClean="0">
                <a:hlinkClick r:id="rId4"/>
              </a:rPr>
              <a:t>reports.html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57502" y="5710804"/>
            <a:ext cx="73661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2E75B6"/>
                </a:solidFill>
              </a:rPr>
              <a:t>This project was funded by the Health Foundation and NHS England &amp; Improvement</a:t>
            </a:r>
          </a:p>
          <a:p>
            <a:pPr algn="ctr"/>
            <a:r>
              <a:rPr lang="en-US" b="1" dirty="0">
                <a:solidFill>
                  <a:srgbClr val="2E75B6"/>
                </a:solidFill>
              </a:rPr>
              <a:t>The project was undertaken by the Community Hospitals Association in the UK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452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4" descr="A picture containing text, person, standing, posing&#10;&#10;Description automatically generated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7232" y="-277368"/>
            <a:ext cx="1987296" cy="198729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4"/>
          <p:cNvSpPr/>
          <p:nvPr/>
        </p:nvSpPr>
        <p:spPr>
          <a:xfrm>
            <a:off x="9896427" y="995153"/>
            <a:ext cx="582612" cy="550862"/>
          </a:xfrm>
          <a:prstGeom prst="ellipse">
            <a:avLst/>
          </a:prstGeom>
          <a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2999"/>
            </a:stretch>
          </a:blipFill>
          <a:ln w="25400" cap="flat" cmpd="sng">
            <a:solidFill>
              <a:srgbClr val="78C1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6D40B62-CAEF-F142-8367-D52816F9D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2409" y="1878602"/>
            <a:ext cx="2169645" cy="21696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1A305D4-2B97-6541-9CEA-A1EB23A6EC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8733" y="2012101"/>
            <a:ext cx="2036146" cy="20361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60992389-52B4-024C-ACFD-BA49F81BFB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166" y="1709927"/>
            <a:ext cx="2338320" cy="23383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7293" y="4077318"/>
            <a:ext cx="2927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E75B6"/>
                </a:solidFill>
              </a:rPr>
              <a:t>85 staff interviewed using </a:t>
            </a:r>
            <a:r>
              <a:rPr lang="en-US" sz="2400" b="1" dirty="0" smtClean="0">
                <a:solidFill>
                  <a:srgbClr val="2E75B6"/>
                </a:solidFill>
              </a:rPr>
              <a:t>Appreciative </a:t>
            </a:r>
            <a:r>
              <a:rPr lang="en-US" sz="2400" b="1" dirty="0">
                <a:solidFill>
                  <a:srgbClr val="2E75B6"/>
                </a:solidFill>
              </a:rPr>
              <a:t>Inquiry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40208" y="4048247"/>
            <a:ext cx="33510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E75B6"/>
                </a:solidFill>
              </a:rPr>
              <a:t>20 </a:t>
            </a:r>
            <a:r>
              <a:rPr lang="en-US" sz="2400" b="1" dirty="0" err="1">
                <a:solidFill>
                  <a:srgbClr val="2E75B6"/>
                </a:solidFill>
              </a:rPr>
              <a:t>Organisations</a:t>
            </a:r>
            <a:r>
              <a:rPr lang="en-US" sz="2400" b="1" dirty="0">
                <a:solidFill>
                  <a:srgbClr val="2E75B6"/>
                </a:solidFill>
              </a:rPr>
              <a:t> managing </a:t>
            </a:r>
            <a:r>
              <a:rPr lang="en-US" sz="2400" b="1" dirty="0" smtClean="0">
                <a:solidFill>
                  <a:srgbClr val="2E75B6"/>
                </a:solidFill>
              </a:rPr>
              <a:t>168 </a:t>
            </a:r>
            <a:r>
              <a:rPr lang="en-US" sz="2400" b="1" dirty="0">
                <a:solidFill>
                  <a:srgbClr val="2E75B6"/>
                </a:solidFill>
              </a:rPr>
              <a:t>community </a:t>
            </a:r>
            <a:r>
              <a:rPr lang="en-US" sz="2400" b="1" dirty="0" smtClean="0">
                <a:solidFill>
                  <a:srgbClr val="2E75B6"/>
                </a:solidFill>
              </a:rPr>
              <a:t>hospitals in the UK</a:t>
            </a:r>
            <a:endParaRPr lang="en-US" sz="2400" b="1" dirty="0">
              <a:solidFill>
                <a:srgbClr val="2E75B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53937" y="4077318"/>
            <a:ext cx="325020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E75B6"/>
                </a:solidFill>
              </a:rPr>
              <a:t>30 case studies selected and </a:t>
            </a:r>
            <a:r>
              <a:rPr lang="en-US" sz="2400" b="1" dirty="0" smtClean="0">
                <a:solidFill>
                  <a:srgbClr val="2E75B6"/>
                </a:solidFill>
              </a:rPr>
              <a:t>developed </a:t>
            </a:r>
            <a:endParaRPr lang="en-US" sz="2400" b="1" dirty="0">
              <a:solidFill>
                <a:srgbClr val="2E75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434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4" descr="A picture containing text, person, standing, posing&#10;&#10;Description automatically generated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7232" y="-277368"/>
            <a:ext cx="1987296" cy="198729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4"/>
          <p:cNvSpPr/>
          <p:nvPr/>
        </p:nvSpPr>
        <p:spPr>
          <a:xfrm>
            <a:off x="9896427" y="995153"/>
            <a:ext cx="582612" cy="550862"/>
          </a:xfrm>
          <a:prstGeom prst="ellipse">
            <a:avLst/>
          </a:prstGeom>
          <a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2999"/>
            </a:stretch>
          </a:blipFill>
          <a:ln w="25400" cap="flat" cmpd="sng">
            <a:solidFill>
              <a:srgbClr val="78C1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213144F-9DE4-834F-AC47-845C63A78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412" y="1709928"/>
            <a:ext cx="1803378" cy="18033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BDDFAA4-98F6-3741-BD30-646865D3BC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061" y="1709928"/>
            <a:ext cx="1803378" cy="1803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4C550EC-B033-4440-AD58-DB9E1E174D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9650" y="1709928"/>
            <a:ext cx="1803378" cy="1803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AC01AB6-7871-A340-884E-7489039EA6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5247" y="1709928"/>
            <a:ext cx="1803378" cy="18033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7412" y="3513306"/>
            <a:ext cx="198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E75B6"/>
                </a:solidFill>
              </a:rPr>
              <a:t>Sharing the Learning from Innovations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93979" y="3535143"/>
            <a:ext cx="234001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2E75B6"/>
                </a:solidFill>
              </a:rPr>
              <a:t>Recognising</a:t>
            </a:r>
            <a:r>
              <a:rPr lang="en-US" sz="2400" b="1" dirty="0">
                <a:solidFill>
                  <a:srgbClr val="2E75B6"/>
                </a:solidFill>
              </a:rPr>
              <a:t> Improvements in Quality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98571" y="3466353"/>
            <a:ext cx="2292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E75B6"/>
                </a:solidFill>
              </a:rPr>
              <a:t>Sharing Best Practice in Integrating Care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22806" y="3466353"/>
            <a:ext cx="296919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E75B6"/>
                </a:solidFill>
              </a:rPr>
              <a:t>Building an International Network</a:t>
            </a:r>
          </a:p>
        </p:txBody>
      </p:sp>
    </p:spTree>
    <p:extLst>
      <p:ext uri="{BB962C8B-B14F-4D97-AF65-F5344CB8AC3E}">
        <p14:creationId xmlns:p14="http://schemas.microsoft.com/office/powerpoint/2010/main" val="2994434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6588" y="1081305"/>
            <a:ext cx="10608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E75B6"/>
                </a:solidFill>
              </a:rPr>
              <a:t>Staff Said Community Hospitals are: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3858" y="3576472"/>
            <a:ext cx="2271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E75B6"/>
                </a:solidFill>
              </a:rPr>
              <a:t>Resilient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96116" y="3576472"/>
            <a:ext cx="2121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E75B6"/>
                </a:solidFill>
              </a:rPr>
              <a:t>Flexible</a:t>
            </a:r>
          </a:p>
          <a:p>
            <a:pPr algn="ctr"/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8292353" y="3527027"/>
            <a:ext cx="31824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E75B6"/>
                </a:solidFill>
              </a:rPr>
              <a:t>Responsive</a:t>
            </a:r>
          </a:p>
          <a:p>
            <a:pPr algn="ctr"/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2327114" y="4677910"/>
            <a:ext cx="2076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E75B6"/>
                </a:solidFill>
              </a:rPr>
              <a:t>Creative</a:t>
            </a:r>
          </a:p>
          <a:p>
            <a:pPr algn="ctr"/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6121039" y="4677910"/>
            <a:ext cx="3735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E75B6"/>
                </a:solidFill>
              </a:rPr>
              <a:t>Compassionate</a:t>
            </a:r>
          </a:p>
          <a:p>
            <a:pPr algn="ctr"/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4392705" y="2097305"/>
            <a:ext cx="29284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E75B6"/>
                </a:solidFill>
              </a:rPr>
              <a:t>Integrated</a:t>
            </a:r>
          </a:p>
          <a:p>
            <a:pPr algn="ctr"/>
            <a:endParaRPr lang="en-US" sz="3600" dirty="0"/>
          </a:p>
        </p:txBody>
      </p:sp>
      <p:sp>
        <p:nvSpPr>
          <p:cNvPr id="11" name="Google Shape;122;p14">
            <a:extLst>
              <a:ext uri="{FF2B5EF4-FFF2-40B4-BE49-F238E27FC236}">
                <a16:creationId xmlns="" xmlns:a16="http://schemas.microsoft.com/office/drawing/2014/main" id="{44A9B0AC-9C0E-4B49-8EAC-4164680A69A6}"/>
              </a:ext>
            </a:extLst>
          </p:cNvPr>
          <p:cNvSpPr/>
          <p:nvPr/>
        </p:nvSpPr>
        <p:spPr>
          <a:xfrm>
            <a:off x="10479039" y="4997227"/>
            <a:ext cx="1354769" cy="1280940"/>
          </a:xfrm>
          <a:prstGeom prst="ellipse">
            <a:avLst/>
          </a:prstGeom>
          <a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2999"/>
            </a:stretch>
          </a:blip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8246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3185" y="2601853"/>
            <a:ext cx="72833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GB" sz="2400" b="1" dirty="0">
                <a:solidFill>
                  <a:srgbClr val="2F5597"/>
                </a:solidFill>
              </a:rPr>
              <a:t>O</a:t>
            </a:r>
            <a:r>
              <a:rPr lang="en-GB" sz="2400" b="1" dirty="0" smtClean="0">
                <a:solidFill>
                  <a:srgbClr val="2F5597"/>
                </a:solidFill>
              </a:rPr>
              <a:t>rganisational </a:t>
            </a:r>
            <a:r>
              <a:rPr lang="en-GB" sz="2400" b="1" dirty="0">
                <a:solidFill>
                  <a:srgbClr val="2F5597"/>
                </a:solidFill>
              </a:rPr>
              <a:t>C</a:t>
            </a:r>
            <a:r>
              <a:rPr lang="en-GB" sz="2400" b="1" dirty="0" smtClean="0">
                <a:solidFill>
                  <a:srgbClr val="2F5597"/>
                </a:solidFill>
              </a:rPr>
              <a:t>ulture</a:t>
            </a:r>
            <a:endParaRPr lang="en-GB" sz="2400" b="1" dirty="0">
              <a:solidFill>
                <a:srgbClr val="2F5597"/>
              </a:solidFill>
            </a:endParaRPr>
          </a:p>
          <a:p>
            <a:pPr marL="457200" indent="-457200">
              <a:buFont typeface="Wingdings" charset="2"/>
              <a:buChar char="Ø"/>
            </a:pPr>
            <a:r>
              <a:rPr lang="en-GB" sz="2400" b="1" dirty="0">
                <a:solidFill>
                  <a:srgbClr val="2F5597"/>
                </a:solidFill>
              </a:rPr>
              <a:t>W</a:t>
            </a:r>
            <a:r>
              <a:rPr lang="en-GB" sz="2400" b="1" dirty="0" smtClean="0">
                <a:solidFill>
                  <a:srgbClr val="2F5597"/>
                </a:solidFill>
              </a:rPr>
              <a:t>orkforce </a:t>
            </a:r>
            <a:r>
              <a:rPr lang="en-GB" sz="2400" b="1" dirty="0">
                <a:solidFill>
                  <a:srgbClr val="2F5597"/>
                </a:solidFill>
              </a:rPr>
              <a:t>M</a:t>
            </a:r>
            <a:r>
              <a:rPr lang="en-GB" sz="2400" b="1" dirty="0" smtClean="0">
                <a:solidFill>
                  <a:srgbClr val="2F5597"/>
                </a:solidFill>
              </a:rPr>
              <a:t>anagement</a:t>
            </a:r>
            <a:endParaRPr lang="en-GB" sz="2400" b="1" dirty="0">
              <a:solidFill>
                <a:srgbClr val="2F5597"/>
              </a:solidFill>
            </a:endParaRPr>
          </a:p>
          <a:p>
            <a:pPr marL="457200" indent="-457200">
              <a:buFont typeface="Wingdings" charset="2"/>
              <a:buChar char="Ø"/>
            </a:pPr>
            <a:r>
              <a:rPr lang="en-GB" sz="2400" b="1" dirty="0">
                <a:solidFill>
                  <a:srgbClr val="2F5597"/>
                </a:solidFill>
              </a:rPr>
              <a:t>I</a:t>
            </a:r>
            <a:r>
              <a:rPr lang="en-GB" sz="2400" b="1" dirty="0" smtClean="0">
                <a:solidFill>
                  <a:srgbClr val="2F5597"/>
                </a:solidFill>
              </a:rPr>
              <a:t>nter</a:t>
            </a:r>
            <a:r>
              <a:rPr lang="en-GB" sz="2400" b="1" dirty="0">
                <a:solidFill>
                  <a:srgbClr val="2F5597"/>
                </a:solidFill>
              </a:rPr>
              <a:t>-organisational C</a:t>
            </a:r>
            <a:r>
              <a:rPr lang="en-GB" sz="2400" b="1" dirty="0" smtClean="0">
                <a:solidFill>
                  <a:srgbClr val="2F5597"/>
                </a:solidFill>
              </a:rPr>
              <a:t>ollaboration</a:t>
            </a:r>
            <a:endParaRPr lang="en-GB" sz="2400" b="1" dirty="0">
              <a:solidFill>
                <a:srgbClr val="2F5597"/>
              </a:solidFill>
            </a:endParaRPr>
          </a:p>
          <a:p>
            <a:pPr marL="457200" indent="-457200">
              <a:buFont typeface="Wingdings" charset="2"/>
              <a:buChar char="Ø"/>
            </a:pPr>
            <a:r>
              <a:rPr lang="en-GB" sz="2400" b="1" dirty="0">
                <a:solidFill>
                  <a:srgbClr val="2F5597"/>
                </a:solidFill>
              </a:rPr>
              <a:t>L</a:t>
            </a:r>
            <a:r>
              <a:rPr lang="en-GB" sz="2400" b="1" dirty="0" smtClean="0">
                <a:solidFill>
                  <a:srgbClr val="2F5597"/>
                </a:solidFill>
              </a:rPr>
              <a:t>eadership </a:t>
            </a:r>
            <a:r>
              <a:rPr lang="en-GB" sz="2400" b="1" dirty="0">
                <a:solidFill>
                  <a:srgbClr val="2F5597"/>
                </a:solidFill>
              </a:rPr>
              <a:t>A</a:t>
            </a:r>
            <a:r>
              <a:rPr lang="en-GB" sz="2400" b="1" dirty="0" smtClean="0">
                <a:solidFill>
                  <a:srgbClr val="2F5597"/>
                </a:solidFill>
              </a:rPr>
              <a:t>bility </a:t>
            </a:r>
            <a:r>
              <a:rPr lang="en-GB" sz="2400" b="1" dirty="0">
                <a:solidFill>
                  <a:srgbClr val="2F5597"/>
                </a:solidFill>
              </a:rPr>
              <a:t>of S</a:t>
            </a:r>
            <a:r>
              <a:rPr lang="en-GB" sz="2400" b="1" dirty="0" smtClean="0">
                <a:solidFill>
                  <a:srgbClr val="2F5597"/>
                </a:solidFill>
              </a:rPr>
              <a:t>taff</a:t>
            </a:r>
            <a:endParaRPr lang="en-GB" sz="2400" b="1" dirty="0">
              <a:solidFill>
                <a:srgbClr val="2F5597"/>
              </a:solidFill>
            </a:endParaRPr>
          </a:p>
          <a:p>
            <a:pPr marL="457200" indent="-457200">
              <a:buFont typeface="Wingdings" charset="2"/>
              <a:buChar char="Ø"/>
            </a:pPr>
            <a:r>
              <a:rPr lang="en-GB" sz="2400" b="1" dirty="0" smtClean="0">
                <a:solidFill>
                  <a:srgbClr val="2F5597"/>
                </a:solidFill>
              </a:rPr>
              <a:t>Economic factors</a:t>
            </a:r>
          </a:p>
          <a:p>
            <a:pPr marL="457200" indent="-457200">
              <a:buFont typeface="Wingdings" charset="2"/>
              <a:buChar char="Ø"/>
            </a:pPr>
            <a:r>
              <a:rPr lang="en-GB" sz="2400" b="1" dirty="0">
                <a:solidFill>
                  <a:srgbClr val="2F5597"/>
                </a:solidFill>
              </a:rPr>
              <a:t>P</a:t>
            </a:r>
            <a:r>
              <a:rPr lang="en-GB" sz="2400" b="1" dirty="0" smtClean="0">
                <a:solidFill>
                  <a:srgbClr val="2F5597"/>
                </a:solidFill>
              </a:rPr>
              <a:t>olitical factors </a:t>
            </a:r>
            <a:endParaRPr lang="en-US" sz="2400" b="1" dirty="0">
              <a:solidFill>
                <a:srgbClr val="2F559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9962" y="5437615"/>
            <a:ext cx="8889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 err="1">
                <a:solidFill>
                  <a:srgbClr val="2F5597"/>
                </a:solidFill>
              </a:rPr>
              <a:t>Bhat</a:t>
            </a:r>
            <a:r>
              <a:rPr lang="en-GB" dirty="0">
                <a:solidFill>
                  <a:srgbClr val="2F5597"/>
                </a:solidFill>
              </a:rPr>
              <a:t> K, </a:t>
            </a:r>
            <a:r>
              <a:rPr lang="en-GB" dirty="0" err="1">
                <a:solidFill>
                  <a:srgbClr val="2F5597"/>
                </a:solidFill>
              </a:rPr>
              <a:t>Easwarathasan</a:t>
            </a:r>
            <a:r>
              <a:rPr lang="en-GB" dirty="0">
                <a:solidFill>
                  <a:srgbClr val="2F5597"/>
                </a:solidFill>
              </a:rPr>
              <a:t> R, Jacob M, et. al.  Identifying and understanding the factors that influence the functioning of integrated healthcare systems in the NHS: a systematic literature review  BMJ Open 2022;12:e049296. </a:t>
            </a:r>
            <a:r>
              <a:rPr lang="en-GB" dirty="0" err="1">
                <a:solidFill>
                  <a:srgbClr val="2F5597"/>
                </a:solidFill>
              </a:rPr>
              <a:t>doi</a:t>
            </a:r>
            <a:r>
              <a:rPr lang="en-GB" dirty="0">
                <a:solidFill>
                  <a:srgbClr val="2F5597"/>
                </a:solidFill>
              </a:rPr>
              <a:t>: 10.1136/bmjopen-2021-</a:t>
            </a:r>
            <a:r>
              <a:rPr lang="en-GB" dirty="0" smtClean="0">
                <a:solidFill>
                  <a:srgbClr val="2F5597"/>
                </a:solidFill>
              </a:rPr>
              <a:t>049296</a:t>
            </a:r>
            <a:endParaRPr lang="en-GB" dirty="0">
              <a:solidFill>
                <a:srgbClr val="2F559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4942" y="1151922"/>
            <a:ext cx="82547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2F5597"/>
                </a:solidFill>
              </a:rPr>
              <a:t>A Focus on Integrated Care</a:t>
            </a:r>
          </a:p>
          <a:p>
            <a:r>
              <a:rPr lang="en-US" sz="2000" b="1" dirty="0" smtClean="0">
                <a:solidFill>
                  <a:srgbClr val="2F5597"/>
                </a:solidFill>
              </a:rPr>
              <a:t>An Analytical Framework for Factors Influencing Integrated Care </a:t>
            </a:r>
            <a:endParaRPr lang="en-US" sz="2000" b="1" dirty="0">
              <a:solidFill>
                <a:srgbClr val="2F55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452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8942</TotalTime>
  <Words>750</Words>
  <Application>Microsoft Macintosh PowerPoint</Application>
  <PresentationFormat>Custom</PresentationFormat>
  <Paragraphs>143</Paragraphs>
  <Slides>20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helen tuckerdickson</cp:lastModifiedBy>
  <cp:revision>168</cp:revision>
  <dcterms:modified xsi:type="dcterms:W3CDTF">2023-04-24T12:32:21Z</dcterms:modified>
</cp:coreProperties>
</file>